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67" d="100"/>
          <a:sy n="167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04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8288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73252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96112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8288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73252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896112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0" y="5047488"/>
            <a:ext cx="9144000" cy="96012"/>
          </a:xfrm>
          <a:prstGeom prst="rect">
            <a:avLst/>
          </a:prstGeom>
          <a:solidFill>
            <a:srgbClr val="6366F1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822960"/>
            <a:ext cx="73152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Manual Hunt</a:t>
            </a:r>
            <a:endParaRPr lang="en-US" sz="4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Mass Detection:</a:t>
            </a:r>
            <a:endParaRPr lang="en-US" sz="4200" dirty="0"/>
          </a:p>
        </p:txBody>
      </p:sp>
      <p:sp>
        <p:nvSpPr>
          <p:cNvPr id="12" name="Text 10"/>
          <p:cNvSpPr/>
          <p:nvPr/>
        </p:nvSpPr>
        <p:spPr>
          <a:xfrm>
            <a:off x="640080" y="2660904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i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Weaponising Nuclei </a:t>
            </a:r>
            <a:br>
              <a:rPr lang="en-US" sz="3600" b="1" i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3600" b="1" i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Against Phishing</a:t>
            </a:r>
            <a:endParaRPr lang="en-US" sz="3600" dirty="0"/>
          </a:p>
        </p:txBody>
      </p:sp>
      <p:sp>
        <p:nvSpPr>
          <p:cNvPr id="13" name="Text 11"/>
          <p:cNvSpPr/>
          <p:nvPr/>
        </p:nvSpPr>
        <p:spPr>
          <a:xfrm>
            <a:off x="640080" y="384048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Presented by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640080" y="406908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Rishi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640080" y="434340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@rxerium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2286000" y="384048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Date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2286000" y="4069080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</a:t>
            </a:r>
            <a:r>
              <a:rPr lang="en-US" sz="1400" baseline="30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</a:t>
            </a: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April 2026</a:t>
            </a:r>
            <a:endParaRPr lang="en-US" sz="1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43E57F-9C87-25BC-1D05-48C8D53AF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200" y="932842"/>
            <a:ext cx="3547718" cy="35477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8288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73252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96112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8288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73252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896112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0" y="5047488"/>
            <a:ext cx="9144000" cy="96012"/>
          </a:xfrm>
          <a:prstGeom prst="rect">
            <a:avLst/>
          </a:prstGeom>
          <a:solidFill>
            <a:srgbClr val="6366F1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457200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kern="0" spc="600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LET'S KEEP IN TOUCH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640080" y="822960"/>
            <a:ext cx="7863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That's a Wrap</a:t>
            </a:r>
            <a:endParaRPr lang="en-US" sz="4200" dirty="0"/>
          </a:p>
        </p:txBody>
      </p:sp>
      <p:sp>
        <p:nvSpPr>
          <p:cNvPr id="13" name="Text 11"/>
          <p:cNvSpPr/>
          <p:nvPr/>
        </p:nvSpPr>
        <p:spPr>
          <a:xfrm>
            <a:off x="640080" y="1463040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Thanks for listening!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1371600" y="2011680"/>
            <a:ext cx="6400800" cy="100584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371600" y="2011680"/>
            <a:ext cx="6400800" cy="36576"/>
          </a:xfrm>
          <a:prstGeom prst="rect">
            <a:avLst/>
          </a:prstGeom>
          <a:solidFill>
            <a:srgbClr val="34D3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554480" y="21488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 the templates: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1554480" y="242316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nuclei -tags phishing -itags phishing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554480" y="274320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400+ phishing detection templates available in the official Nuclei repository.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1371600" y="3246120"/>
            <a:ext cx="6400800" cy="50292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1371600" y="3246120"/>
            <a:ext cx="6400800" cy="36576"/>
          </a:xfrm>
          <a:prstGeom prst="rect">
            <a:avLst/>
          </a:prstGeom>
          <a:solidFill>
            <a:srgbClr val="8B5C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1554480" y="3310128"/>
            <a:ext cx="6035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Catch me after the talk for exclusive UK OSINT swag!</a:t>
            </a:r>
            <a:endParaRPr lang="en-US" sz="1300" dirty="0"/>
          </a:p>
        </p:txBody>
      </p:sp>
      <p:sp>
        <p:nvSpPr>
          <p:cNvPr id="22" name="Shape 20"/>
          <p:cNvSpPr/>
          <p:nvPr/>
        </p:nvSpPr>
        <p:spPr>
          <a:xfrm>
            <a:off x="1371600" y="3977640"/>
            <a:ext cx="1965960" cy="77724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1371600" y="3977640"/>
            <a:ext cx="1965960" cy="36576"/>
          </a:xfrm>
          <a:prstGeom prst="rect">
            <a:avLst/>
          </a:prstGeom>
          <a:solidFill>
            <a:srgbClr val="818C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1508760" y="4114800"/>
            <a:ext cx="1691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Twitter/X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1508760" y="4315968"/>
            <a:ext cx="1691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@rxerium</a:t>
            </a:r>
            <a:endParaRPr lang="en-US" sz="1300" dirty="0"/>
          </a:p>
        </p:txBody>
      </p:sp>
      <p:sp>
        <p:nvSpPr>
          <p:cNvPr id="26" name="Shape 24"/>
          <p:cNvSpPr/>
          <p:nvPr/>
        </p:nvSpPr>
        <p:spPr>
          <a:xfrm>
            <a:off x="3611880" y="3977640"/>
            <a:ext cx="1965960" cy="77724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3611880" y="3977640"/>
            <a:ext cx="1965960" cy="36576"/>
          </a:xfrm>
          <a:prstGeom prst="rect">
            <a:avLst/>
          </a:prstGeom>
          <a:solidFill>
            <a:srgbClr val="8B5C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3749040" y="4114800"/>
            <a:ext cx="1691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3749040" y="4315968"/>
            <a:ext cx="1691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8B5C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rishi@rxerium.com</a:t>
            </a:r>
            <a:endParaRPr lang="en-US" sz="1300" dirty="0"/>
          </a:p>
        </p:txBody>
      </p:sp>
      <p:sp>
        <p:nvSpPr>
          <p:cNvPr id="30" name="Shape 28"/>
          <p:cNvSpPr/>
          <p:nvPr/>
        </p:nvSpPr>
        <p:spPr>
          <a:xfrm>
            <a:off x="5852160" y="3977640"/>
            <a:ext cx="1965960" cy="77724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5852160" y="3977640"/>
            <a:ext cx="1965960" cy="36576"/>
          </a:xfrm>
          <a:prstGeom prst="rect">
            <a:avLst/>
          </a:prstGeom>
          <a:solidFill>
            <a:srgbClr val="22D3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5989320" y="4114800"/>
            <a:ext cx="1691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Website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5989320" y="4315968"/>
            <a:ext cx="1691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2D3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rxerium.com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8288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73252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96112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8288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73252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896112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0" y="5047488"/>
            <a:ext cx="9144000" cy="96012"/>
          </a:xfrm>
          <a:prstGeom prst="rect">
            <a:avLst/>
          </a:prstGeom>
          <a:solidFill>
            <a:srgbClr val="6366F1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36576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References</a:t>
            </a:r>
            <a:endParaRPr lang="en-US" sz="3600" dirty="0"/>
          </a:p>
        </p:txBody>
      </p:sp>
      <p:sp>
        <p:nvSpPr>
          <p:cNvPr id="12" name="Text 10"/>
          <p:cNvSpPr/>
          <p:nvPr/>
        </p:nvSpPr>
        <p:spPr>
          <a:xfrm>
            <a:off x="640080" y="1097280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APWG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Phishing Activity Trends Report, Q1 2025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640080" y="1298448"/>
            <a:ext cx="7863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apwg.org/trendsreports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640080" y="1572768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IBM Security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Cost of a Data Breach Report 2025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640080" y="1773936"/>
            <a:ext cx="7863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ibm.com/reports/data-breach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640080" y="2048256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FBI IC3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2024 Internet Crime Report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640080" y="2249424"/>
            <a:ext cx="7863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ic3.gov/AnnualReport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640080" y="2523744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Astra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81 Phishing Attack Statistics 2026: The Ultimate Insight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640080" y="2724912"/>
            <a:ext cx="7863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getastra.com/blog/security-audit/phishing-attack-statistics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640080" y="2999232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Hunto AI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60+ Phishing Attack Statistics: Insights for 2026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640080" y="3200400"/>
            <a:ext cx="7863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hunto.ai/blog/phishing-attack-statistics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640080" y="3474720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Zensec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Phishing Statistics 2025–2026: The Numbers You Need to Know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640080" y="3675888"/>
            <a:ext cx="7863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zensec.co.uk/blog/2025-phishing-statistics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640080" y="3950208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ProjectDiscovery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Nuclei: Fast and Customizable Vulnerability Scanner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640080" y="4151376"/>
            <a:ext cx="7863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github.com/projectdiscovery/nuclei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8288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73252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96112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8288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73252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896112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0" y="5047488"/>
            <a:ext cx="9144000" cy="96012"/>
          </a:xfrm>
          <a:prstGeom prst="rect">
            <a:avLst/>
          </a:prstGeom>
          <a:solidFill>
            <a:srgbClr val="6366F1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36576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~/ whoami</a:t>
            </a:r>
            <a:endParaRPr lang="en-US" sz="3600" dirty="0"/>
          </a:p>
        </p:txBody>
      </p:sp>
      <p:sp>
        <p:nvSpPr>
          <p:cNvPr id="12" name="Text 10"/>
          <p:cNvSpPr/>
          <p:nvPr/>
        </p:nvSpPr>
        <p:spPr>
          <a:xfrm>
            <a:off x="640080" y="1051560"/>
            <a:ext cx="5029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Senior Security Researcher at KYND, based in London. </a:t>
            </a:r>
            <a:r>
              <a:rPr lang="en-US" sz="1300" dirty="0" err="1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Specialising</a:t>
            </a:r>
            <a:r>
              <a:rPr lang="en-US" sz="13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vulnerability research, detection engineering, attack surface management, threat intelligence, and OSINT.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40080" y="1965960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Dedicated to strengthening cyber resilience through proactive discovery and defence. Passionate about open-source security tooling and contributing back to the community.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640080" y="2788920"/>
            <a:ext cx="1783080" cy="27432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208868" y="2798219"/>
            <a:ext cx="1783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KYND Limited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2560320" y="2788920"/>
            <a:ext cx="1783080" cy="27432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2633472" y="278892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22D3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UK OSINT Community Leadership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4480560" y="2788920"/>
            <a:ext cx="1783080" cy="27432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4553712" y="278892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OWASP Member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640080" y="3291840"/>
            <a:ext cx="2286000" cy="82296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640080" y="3291840"/>
            <a:ext cx="2286000" cy="36576"/>
          </a:xfrm>
          <a:prstGeom prst="rect">
            <a:avLst/>
          </a:prstGeom>
          <a:solidFill>
            <a:srgbClr val="34D3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777240" y="3422902"/>
            <a:ext cx="2011680" cy="417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Open Source</a:t>
            </a:r>
            <a:endParaRPr lang="en-US" sz="2800" dirty="0"/>
          </a:p>
        </p:txBody>
      </p:sp>
      <p:sp>
        <p:nvSpPr>
          <p:cNvPr id="23" name="Text 21"/>
          <p:cNvSpPr/>
          <p:nvPr/>
        </p:nvSpPr>
        <p:spPr>
          <a:xfrm>
            <a:off x="777240" y="3832859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CONTRIBUTOR NUCLEI|AMASS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3200400" y="3291840"/>
            <a:ext cx="2286000" cy="82296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3200400" y="3291840"/>
            <a:ext cx="2286000" cy="36576"/>
          </a:xfrm>
          <a:prstGeom prst="rect">
            <a:avLst/>
          </a:prstGeom>
          <a:solidFill>
            <a:srgbClr val="818C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3383280" y="3429000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Pioneer</a:t>
            </a:r>
            <a:endParaRPr lang="en-US" sz="2800" dirty="0"/>
          </a:p>
        </p:txBody>
      </p:sp>
      <p:sp>
        <p:nvSpPr>
          <p:cNvPr id="27" name="Text 25"/>
          <p:cNvSpPr/>
          <p:nvPr/>
        </p:nvSpPr>
        <p:spPr>
          <a:xfrm>
            <a:off x="3383280" y="3794760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PROJECTDISCOVERY</a:t>
            </a:r>
            <a:endParaRPr lang="en-US" sz="800" dirty="0"/>
          </a:p>
        </p:txBody>
      </p:sp>
      <p:sp>
        <p:nvSpPr>
          <p:cNvPr id="28" name="Text 26"/>
          <p:cNvSpPr/>
          <p:nvPr/>
        </p:nvSpPr>
        <p:spPr>
          <a:xfrm>
            <a:off x="6400800" y="1051560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CONNECT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6400800" y="1463040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Twitter/X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6400800" y="1627632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@rxerium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6400800" y="2011680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Website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6400800" y="2176272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rxerium.com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6400800" y="2560320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LinkedIn</a:t>
            </a:r>
            <a:endParaRPr lang="en-US" sz="900" dirty="0"/>
          </a:p>
        </p:txBody>
      </p:sp>
      <p:sp>
        <p:nvSpPr>
          <p:cNvPr id="34" name="Text 32"/>
          <p:cNvSpPr/>
          <p:nvPr/>
        </p:nvSpPr>
        <p:spPr>
          <a:xfrm>
            <a:off x="6400800" y="2724912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linkedin.com/in/rxerium</a:t>
            </a:r>
            <a:endParaRPr lang="en-US" sz="1200" dirty="0"/>
          </a:p>
        </p:txBody>
      </p:sp>
      <p:sp>
        <p:nvSpPr>
          <p:cNvPr id="35" name="Text 33"/>
          <p:cNvSpPr/>
          <p:nvPr/>
        </p:nvSpPr>
        <p:spPr>
          <a:xfrm>
            <a:off x="6400800" y="3108960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6400800" y="3273552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rishi@rxerium.com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8288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73252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96112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8288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73252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896112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0" y="5047488"/>
            <a:ext cx="9144000" cy="96012"/>
          </a:xfrm>
          <a:prstGeom prst="rect">
            <a:avLst/>
          </a:prstGeom>
          <a:solidFill>
            <a:srgbClr val="6366F1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36576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 Phishing Landscape</a:t>
            </a:r>
            <a:endParaRPr lang="en-US" sz="3600" dirty="0"/>
          </a:p>
        </p:txBody>
      </p:sp>
      <p:sp>
        <p:nvSpPr>
          <p:cNvPr id="12" name="Shape 10"/>
          <p:cNvSpPr/>
          <p:nvPr/>
        </p:nvSpPr>
        <p:spPr>
          <a:xfrm>
            <a:off x="640080" y="1097280"/>
            <a:ext cx="2560320" cy="356616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640080" y="1097280"/>
            <a:ext cx="2560320" cy="36576"/>
          </a:xfrm>
          <a:prstGeom prst="rect">
            <a:avLst/>
          </a:prstGeom>
          <a:solidFill>
            <a:srgbClr val="F8717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22960" y="1371600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F8717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ATTACK VOLUME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822960" y="1737360"/>
            <a:ext cx="2194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1M+</a:t>
            </a:r>
            <a:endParaRPr lang="en-US" sz="4000" dirty="0"/>
          </a:p>
        </p:txBody>
      </p:sp>
      <p:sp>
        <p:nvSpPr>
          <p:cNvPr id="16" name="Text 14"/>
          <p:cNvSpPr/>
          <p:nvPr/>
        </p:nvSpPr>
        <p:spPr>
          <a:xfrm>
            <a:off x="822960" y="2286000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attacks in Q1 2025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822960" y="283464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8717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3.4B </a:t>
            </a: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phishing emails daily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822960" y="329184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8717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3.8M </a:t>
            </a: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attacks recorded in 2025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822960" y="374904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8717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17.3% </a:t>
            </a: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 in phishing emails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3474720" y="1097280"/>
            <a:ext cx="2560320" cy="356616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3474720" y="1097280"/>
            <a:ext cx="2560320" cy="36576"/>
          </a:xfrm>
          <a:prstGeom prst="rect">
            <a:avLst/>
          </a:prstGeom>
          <a:solidFill>
            <a:srgbClr val="FBBF2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3657600" y="1371600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FBBF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IMPACTS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3657600" y="1737360"/>
            <a:ext cx="2194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$4.8M</a:t>
            </a:r>
            <a:endParaRPr lang="en-US" sz="4000" dirty="0"/>
          </a:p>
        </p:txBody>
      </p:sp>
      <p:sp>
        <p:nvSpPr>
          <p:cNvPr id="24" name="Text 22"/>
          <p:cNvSpPr/>
          <p:nvPr/>
        </p:nvSpPr>
        <p:spPr>
          <a:xfrm>
            <a:off x="3657600" y="2286000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avg. phishing breach cost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3657600" y="283464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BBF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$2.77B </a:t>
            </a: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lost to BEC in 2024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657600" y="329184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BBF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16% </a:t>
            </a: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breaches start with phishing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3657600" y="374904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BBF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21,442 </a:t>
            </a: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BEC complaints filed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6309360" y="1097280"/>
            <a:ext cx="2560320" cy="356616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6309360" y="1097280"/>
            <a:ext cx="2560320" cy="36576"/>
          </a:xfrm>
          <a:prstGeom prst="rect">
            <a:avLst/>
          </a:prstGeom>
          <a:solidFill>
            <a:srgbClr val="22D3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6492240" y="1371600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22D3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EVASION TRENDS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6492240" y="1737360"/>
            <a:ext cx="2194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1,265%</a:t>
            </a:r>
            <a:endParaRPr lang="en-US" sz="4000" dirty="0"/>
          </a:p>
        </p:txBody>
      </p:sp>
      <p:sp>
        <p:nvSpPr>
          <p:cNvPr id="32" name="Text 30"/>
          <p:cNvSpPr/>
          <p:nvPr/>
        </p:nvSpPr>
        <p:spPr>
          <a:xfrm>
            <a:off x="6492240" y="2286000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phishing growth since ChatGPT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6492240" y="283464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22D3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82.6% </a:t>
            </a: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phishing emails use AI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6492240" y="329184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22D3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54% </a:t>
            </a: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click rate on AI phishing</a:t>
            </a:r>
            <a:endParaRPr lang="en-US" sz="1200" dirty="0"/>
          </a:p>
        </p:txBody>
      </p:sp>
      <p:sp>
        <p:nvSpPr>
          <p:cNvPr id="35" name="Text 33"/>
          <p:cNvSpPr/>
          <p:nvPr/>
        </p:nvSpPr>
        <p:spPr>
          <a:xfrm>
            <a:off x="6492240" y="374904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Rise in deepfakes, vishing, QR codes</a:t>
            </a:r>
            <a:endParaRPr lang="en-US" sz="1200" dirty="0"/>
          </a:p>
        </p:txBody>
      </p:sp>
      <p:sp>
        <p:nvSpPr>
          <p:cNvPr id="36" name="Text 34"/>
          <p:cNvSpPr/>
          <p:nvPr/>
        </p:nvSpPr>
        <p:spPr>
          <a:xfrm>
            <a:off x="640080" y="4754880"/>
            <a:ext cx="7315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APWG Q1 2025, IBM Cost of a Data Breach 2025, FBI IC3 2024, Astra 2026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8288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73252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96112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8288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73252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896112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0" y="5047488"/>
            <a:ext cx="9144000" cy="96012"/>
          </a:xfrm>
          <a:prstGeom prst="rect">
            <a:avLst/>
          </a:prstGeom>
          <a:solidFill>
            <a:srgbClr val="6366F1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36576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Should I Care?</a:t>
            </a:r>
            <a:endParaRPr lang="en-US" sz="3600" dirty="0"/>
          </a:p>
        </p:txBody>
      </p:sp>
      <p:sp>
        <p:nvSpPr>
          <p:cNvPr id="12" name="Shape 10"/>
          <p:cNvSpPr/>
          <p:nvPr/>
        </p:nvSpPr>
        <p:spPr>
          <a:xfrm>
            <a:off x="640080" y="1188720"/>
            <a:ext cx="2560320" cy="237744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640080" y="1188720"/>
            <a:ext cx="2560320" cy="36576"/>
          </a:xfrm>
          <a:prstGeom prst="rect">
            <a:avLst/>
          </a:prstGeom>
          <a:solidFill>
            <a:srgbClr val="F8717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22960" y="146304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Economic Impact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822960" y="1920240"/>
            <a:ext cx="21945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Rising cyber-insurance costs and compliance overhead. The cyber insurance market is projected to grow to $30–50B by 2030, driven by AI risks and supply chain vulnerabilities.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3474720" y="1188720"/>
            <a:ext cx="2560320" cy="237744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3474720" y="1188720"/>
            <a:ext cx="2560320" cy="36576"/>
          </a:xfrm>
          <a:prstGeom prst="rect">
            <a:avLst/>
          </a:prstGeom>
          <a:solidFill>
            <a:srgbClr val="FBBF2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3657600" y="146304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 Losses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3657600" y="1920240"/>
            <a:ext cx="21945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Billions stolen annually through phishing. $2.77B lost to BEC alone in 2024, with $16.6B in total cyber fraud losses reported to the FBI.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6309360" y="1188720"/>
            <a:ext cx="2560320" cy="237744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6309360" y="1188720"/>
            <a:ext cx="2560320" cy="36576"/>
          </a:xfrm>
          <a:prstGeom prst="rect">
            <a:avLst/>
          </a:prstGeom>
          <a:solidFill>
            <a:srgbClr val="8B5C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6492240" y="146304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Reputation Damage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6492240" y="1920240"/>
            <a:ext cx="21945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 impersonation damages trust even without a breach. 55% of phishing sites impersonate popular brands, and reputation is one of the hardest assets to rebuild.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640080" y="3840480"/>
            <a:ext cx="7863840" cy="64008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640080" y="3840480"/>
            <a:ext cx="7863840" cy="36576"/>
          </a:xfrm>
          <a:prstGeom prst="rect">
            <a:avLst/>
          </a:prstGeom>
          <a:solidFill>
            <a:srgbClr val="6366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822960" y="3977640"/>
            <a:ext cx="7498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Bottom line: Phishing is the #1 initial attack vector, and traditional defences are not keeping up.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8288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73252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96112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8288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73252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896112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0" y="5047488"/>
            <a:ext cx="9144000" cy="96012"/>
          </a:xfrm>
          <a:prstGeom prst="rect">
            <a:avLst/>
          </a:prstGeom>
          <a:solidFill>
            <a:srgbClr val="6366F1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1280160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kern="0" spc="600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QUESTION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40080" y="1737360"/>
            <a:ext cx="78638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to Operationalise This?</a:t>
            </a:r>
            <a:endParaRPr lang="en-US" sz="4400" dirty="0"/>
          </a:p>
        </p:txBody>
      </p:sp>
      <p:sp>
        <p:nvSpPr>
          <p:cNvPr id="13" name="Text 11"/>
          <p:cNvSpPr/>
          <p:nvPr/>
        </p:nvSpPr>
        <p:spPr>
          <a:xfrm>
            <a:off x="1371600" y="2926080"/>
            <a:ext cx="6400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Manual analysis doesn't scale when dealing with millions of potential phishing sites.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1371600" y="365760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need automation.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8288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73252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96112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8288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73252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896112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0" y="5047488"/>
            <a:ext cx="9144000" cy="96012"/>
          </a:xfrm>
          <a:prstGeom prst="rect">
            <a:avLst/>
          </a:prstGeom>
          <a:solidFill>
            <a:srgbClr val="6366F1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365760"/>
            <a:ext cx="6400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Nuclei?</a:t>
            </a:r>
            <a:endParaRPr lang="en-US" sz="3600" dirty="0"/>
          </a:p>
        </p:txBody>
      </p:sp>
      <p:sp>
        <p:nvSpPr>
          <p:cNvPr id="12" name="Text 10"/>
          <p:cNvSpPr/>
          <p:nvPr/>
        </p:nvSpPr>
        <p:spPr>
          <a:xfrm>
            <a:off x="640080" y="868680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Fast, template-based vulnerability scanner by ProjectDiscovery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640080" y="1371600"/>
            <a:ext cx="2560320" cy="201168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640080" y="1371600"/>
            <a:ext cx="2560320" cy="36576"/>
          </a:xfrm>
          <a:prstGeom prst="rect">
            <a:avLst/>
          </a:prstGeom>
          <a:solidFill>
            <a:srgbClr val="34D3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822960" y="160020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Open-Source Scanner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822960" y="1965960"/>
            <a:ext cx="2194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Written in Go. Scans thousands of hosts in seconds with template-based architecture.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3474720" y="1371600"/>
            <a:ext cx="2560320" cy="201168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3474720" y="1371600"/>
            <a:ext cx="2560320" cy="36576"/>
          </a:xfrm>
          <a:prstGeom prst="rect">
            <a:avLst/>
          </a:prstGeom>
          <a:solidFill>
            <a:srgbClr val="818C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3657600" y="160020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Template-Driven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3657600" y="1965960"/>
            <a:ext cx="2194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Detection logic defined in simple YAML files. No programming required. Simple syntax anyone can learn.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309360" y="1371600"/>
            <a:ext cx="2560320" cy="201168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6309360" y="1371600"/>
            <a:ext cx="2560320" cy="36576"/>
          </a:xfrm>
          <a:prstGeom prst="rect">
            <a:avLst/>
          </a:prstGeom>
          <a:solidFill>
            <a:srgbClr val="8B5C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6492240" y="160020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Community-Powered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492240" y="1965960"/>
            <a:ext cx="2194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11,000+ templates from 300+ contributors. CVEs, misconfigs, OSINT, and now phishing detection.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640080" y="3611880"/>
            <a:ext cx="2560320" cy="77724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822960" y="3675888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11,000+</a:t>
            </a:r>
            <a:endParaRPr lang="en-US" sz="2400" dirty="0"/>
          </a:p>
        </p:txBody>
      </p:sp>
      <p:sp>
        <p:nvSpPr>
          <p:cNvPr id="27" name="Text 25"/>
          <p:cNvSpPr/>
          <p:nvPr/>
        </p:nvSpPr>
        <p:spPr>
          <a:xfrm>
            <a:off x="822960" y="4041648"/>
            <a:ext cx="2194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Templates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3474720" y="3611880"/>
            <a:ext cx="2560320" cy="77724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3657600" y="3675888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1000+</a:t>
            </a:r>
            <a:endParaRPr lang="en-US" sz="2400" dirty="0"/>
          </a:p>
        </p:txBody>
      </p:sp>
      <p:sp>
        <p:nvSpPr>
          <p:cNvPr id="30" name="Text 28"/>
          <p:cNvSpPr/>
          <p:nvPr/>
        </p:nvSpPr>
        <p:spPr>
          <a:xfrm>
            <a:off x="3657600" y="4041648"/>
            <a:ext cx="2194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Contributors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6309360" y="3611880"/>
            <a:ext cx="2560320" cy="77724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6492240" y="3675888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200+</a:t>
            </a:r>
            <a:endParaRPr lang="en-US" sz="2400" dirty="0"/>
          </a:p>
        </p:txBody>
      </p:sp>
      <p:sp>
        <p:nvSpPr>
          <p:cNvPr id="33" name="Text 31"/>
          <p:cNvSpPr/>
          <p:nvPr/>
        </p:nvSpPr>
        <p:spPr>
          <a:xfrm>
            <a:off x="6492240" y="4041648"/>
            <a:ext cx="2194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Phishing Templates</a:t>
            </a:r>
            <a:endParaRPr lang="en-US" sz="1000" dirty="0"/>
          </a:p>
        </p:txBody>
      </p:sp>
      <p:sp>
        <p:nvSpPr>
          <p:cNvPr id="34" name="Text 32"/>
          <p:cNvSpPr/>
          <p:nvPr/>
        </p:nvSpPr>
        <p:spPr>
          <a:xfrm>
            <a:off x="640080" y="46634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github.com/projectdiscovery/nuclei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8288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73252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96112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8288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73252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896112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0" y="5047488"/>
            <a:ext cx="9144000" cy="96012"/>
          </a:xfrm>
          <a:prstGeom prst="rect">
            <a:avLst/>
          </a:prstGeom>
          <a:solidFill>
            <a:srgbClr val="6366F1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365760"/>
            <a:ext cx="6400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Approach</a:t>
            </a:r>
            <a:endParaRPr lang="en-US" sz="3600" dirty="0"/>
          </a:p>
        </p:txBody>
      </p:sp>
      <p:sp>
        <p:nvSpPr>
          <p:cNvPr id="12" name="Text 10"/>
          <p:cNvSpPr/>
          <p:nvPr/>
        </p:nvSpPr>
        <p:spPr>
          <a:xfrm>
            <a:off x="640080" y="868680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phishing detection templates work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40080" y="1371600"/>
            <a:ext cx="914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457200" y="187452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Request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2011680" y="1417320"/>
            <a:ext cx="457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2788920" y="1371600"/>
            <a:ext cx="914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3600" dirty="0"/>
          </a:p>
        </p:txBody>
      </p:sp>
      <p:sp>
        <p:nvSpPr>
          <p:cNvPr id="17" name="Text 15"/>
          <p:cNvSpPr/>
          <p:nvPr/>
        </p:nvSpPr>
        <p:spPr>
          <a:xfrm>
            <a:off x="2606040" y="187452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 Content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4160520" y="1417320"/>
            <a:ext cx="457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4937760" y="1371600"/>
            <a:ext cx="914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3600" dirty="0"/>
          </a:p>
        </p:txBody>
      </p:sp>
      <p:sp>
        <p:nvSpPr>
          <p:cNvPr id="20" name="Text 18"/>
          <p:cNvSpPr/>
          <p:nvPr/>
        </p:nvSpPr>
        <p:spPr>
          <a:xfrm>
            <a:off x="4754880" y="187452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Domain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6309360" y="1417320"/>
            <a:ext cx="457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7086600" y="1371600"/>
            <a:ext cx="914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3600" dirty="0"/>
          </a:p>
        </p:txBody>
      </p:sp>
      <p:sp>
        <p:nvSpPr>
          <p:cNvPr id="23" name="Text 21"/>
          <p:cNvSpPr/>
          <p:nvPr/>
        </p:nvSpPr>
        <p:spPr>
          <a:xfrm>
            <a:off x="6903720" y="187452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Flag Phishing</a:t>
            </a:r>
            <a:endParaRPr lang="en-US" sz="1300" dirty="0"/>
          </a:p>
        </p:txBody>
      </p:sp>
      <p:sp>
        <p:nvSpPr>
          <p:cNvPr id="24" name="Shape 22"/>
          <p:cNvSpPr/>
          <p:nvPr/>
        </p:nvSpPr>
        <p:spPr>
          <a:xfrm>
            <a:off x="640080" y="2423160"/>
            <a:ext cx="3840480" cy="237744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640080" y="2423160"/>
            <a:ext cx="3840480" cy="36576"/>
          </a:xfrm>
          <a:prstGeom prst="rect">
            <a:avLst/>
          </a:prstGeom>
          <a:solidFill>
            <a:srgbClr val="6366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822960" y="260604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We Match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22960" y="2971800"/>
            <a:ext cx="3474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Brand-specific strings in page titles, login forms, and meta descriptions.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822960" y="3566160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</a:t>
            </a:r>
            <a:endParaRPr lang="en-US" sz="800" dirty="0"/>
          </a:p>
        </p:txBody>
      </p:sp>
      <p:sp>
        <p:nvSpPr>
          <p:cNvPr id="29" name="Text 27"/>
          <p:cNvSpPr/>
          <p:nvPr/>
        </p:nvSpPr>
        <p:spPr>
          <a:xfrm>
            <a:off x="822960" y="3794760"/>
            <a:ext cx="3474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"Amazon Sign In"</a:t>
            </a:r>
            <a:endParaRPr lang="en-US" sz="1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"Sign in to your Microsoft account"</a:t>
            </a:r>
            <a:endParaRPr lang="en-US" sz="1200" dirty="0"/>
          </a:p>
        </p:txBody>
      </p:sp>
      <p:sp>
        <p:nvSpPr>
          <p:cNvPr id="30" name="Shape 28"/>
          <p:cNvSpPr/>
          <p:nvPr/>
        </p:nvSpPr>
        <p:spPr>
          <a:xfrm>
            <a:off x="4663440" y="2423160"/>
            <a:ext cx="3840480" cy="237744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4663440" y="2423160"/>
            <a:ext cx="3840480" cy="36576"/>
          </a:xfrm>
          <a:prstGeom prst="rect">
            <a:avLst/>
          </a:prstGeom>
          <a:solidFill>
            <a:srgbClr val="FBBF2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4846320" y="260604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We Exclude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846320" y="2971800"/>
            <a:ext cx="3474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DSL conditions filter out legitimate domains to avoid false positives.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4846320" y="3566160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EXCLUDED</a:t>
            </a:r>
            <a:endParaRPr lang="en-US" sz="800" dirty="0"/>
          </a:p>
        </p:txBody>
      </p:sp>
      <p:sp>
        <p:nvSpPr>
          <p:cNvPr id="35" name="Text 33"/>
          <p:cNvSpPr/>
          <p:nvPr/>
        </p:nvSpPr>
        <p:spPr>
          <a:xfrm>
            <a:off x="4846320" y="3794760"/>
            <a:ext cx="3474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amazon.com, amazon.co.uk</a:t>
            </a:r>
            <a:endParaRPr lang="en-US" sz="1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paypal.com, microsoft.com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8288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73252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96112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8288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73252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896112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0" y="5047488"/>
            <a:ext cx="9144000" cy="96012"/>
          </a:xfrm>
          <a:prstGeom prst="rect">
            <a:avLst/>
          </a:prstGeom>
          <a:solidFill>
            <a:srgbClr val="6366F1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365760"/>
            <a:ext cx="6400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Cases</a:t>
            </a:r>
            <a:endParaRPr lang="en-US" sz="3600" dirty="0"/>
          </a:p>
        </p:txBody>
      </p:sp>
      <p:sp>
        <p:nvSpPr>
          <p:cNvPr id="12" name="Text 10"/>
          <p:cNvSpPr/>
          <p:nvPr/>
        </p:nvSpPr>
        <p:spPr>
          <a:xfrm>
            <a:off x="640080" y="868680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benefits from automated phishing detection?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640080" y="1371600"/>
            <a:ext cx="2560320" cy="292608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640080" y="1371600"/>
            <a:ext cx="2560320" cy="36576"/>
          </a:xfrm>
          <a:prstGeom prst="rect">
            <a:avLst/>
          </a:prstGeom>
          <a:solidFill>
            <a:srgbClr val="F8717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822960" y="1600200"/>
            <a:ext cx="2194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F8717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INTELLIGENCE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822960" y="192024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Threat Intel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822960" y="2377440"/>
            <a:ext cx="219456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threat actor infrastructure and campaign patterns. Feed indicators into TI platforms.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3474720" y="1371600"/>
            <a:ext cx="2560320" cy="292608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3474720" y="1371600"/>
            <a:ext cx="2560320" cy="36576"/>
          </a:xfrm>
          <a:prstGeom prst="rect">
            <a:avLst/>
          </a:prstGeom>
          <a:solidFill>
            <a:srgbClr val="818C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3657600" y="1600200"/>
            <a:ext cx="2194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3657600" y="192024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OSINT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3657600" y="2377440"/>
            <a:ext cx="219456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Discover phishing sites for academic research. Understand attacker TTPs and campaign evolution.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6309360" y="1371600"/>
            <a:ext cx="2560320" cy="292608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6309360" y="1371600"/>
            <a:ext cx="2560320" cy="36576"/>
          </a:xfrm>
          <a:prstGeom prst="rect">
            <a:avLst/>
          </a:prstGeom>
          <a:solidFill>
            <a:srgbClr val="34D3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6492240" y="1600200"/>
            <a:ext cx="2194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PROTECTION</a:t>
            </a:r>
            <a:endParaRPr lang="en-US" sz="800" dirty="0"/>
          </a:p>
        </p:txBody>
      </p:sp>
      <p:sp>
        <p:nvSpPr>
          <p:cNvPr id="26" name="Text 24"/>
          <p:cNvSpPr/>
          <p:nvPr/>
        </p:nvSpPr>
        <p:spPr>
          <a:xfrm>
            <a:off x="6492240" y="192024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 Safety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6492240" y="2377440"/>
            <a:ext cx="219456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Proactive detection before customers report issues. Gather evidence for takedown requests.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8288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732520" y="18288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961120" y="18288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8288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8288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732520" y="4960620"/>
            <a:ext cx="228600" cy="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8961120" y="4732020"/>
            <a:ext cx="0" cy="228600"/>
          </a:xfrm>
          <a:prstGeom prst="line">
            <a:avLst/>
          </a:prstGeom>
          <a:noFill/>
          <a:ln w="6350">
            <a:solidFill>
              <a:srgbClr val="6366F1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0" y="5047488"/>
            <a:ext cx="9144000" cy="96012"/>
          </a:xfrm>
          <a:prstGeom prst="rect">
            <a:avLst/>
          </a:prstGeom>
          <a:solidFill>
            <a:srgbClr val="6366F1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1280160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kern="0" spc="800" dirty="0">
                <a:solidFill>
                  <a:srgbClr val="818C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40080" y="1737360"/>
            <a:ext cx="78638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Let's Dive into Nuclei</a:t>
            </a:r>
            <a:endParaRPr lang="en-US" sz="4400" dirty="0"/>
          </a:p>
        </p:txBody>
      </p:sp>
      <p:sp>
        <p:nvSpPr>
          <p:cNvPr id="13" name="Shape 11"/>
          <p:cNvSpPr/>
          <p:nvPr/>
        </p:nvSpPr>
        <p:spPr>
          <a:xfrm>
            <a:off x="1828800" y="3017520"/>
            <a:ext cx="5486400" cy="640080"/>
          </a:xfrm>
          <a:prstGeom prst="rect">
            <a:avLst/>
          </a:prstGeom>
          <a:solidFill>
            <a:srgbClr val="0F0F1A"/>
          </a:solidFill>
          <a:ln w="6350">
            <a:solidFill>
              <a:srgbClr val="1A1A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2372830" y="3131820"/>
            <a:ext cx="5120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nuclei -tags phishing -itags phishing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6079</TotalTime>
  <Words>779</Words>
  <Application>Microsoft Macintosh PowerPoint</Application>
  <PresentationFormat>On-screen Show (16:9)</PresentationFormat>
  <Paragraphs>150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Manual Hunt to Mass Detection: Weaponising Nuclei Against Phishing</dc:title>
  <dc:subject>PptxGenJS Presentation</dc:subject>
  <dc:creator>Rishi</dc:creator>
  <cp:lastModifiedBy>Rishi Chudasama</cp:lastModifiedBy>
  <cp:revision>18</cp:revision>
  <dcterms:created xsi:type="dcterms:W3CDTF">2026-04-05T17:28:16Z</dcterms:created>
  <dcterms:modified xsi:type="dcterms:W3CDTF">2026-05-11T16:33:11Z</dcterms:modified>
</cp:coreProperties>
</file>